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embeddedFontLst>
    <p:embeddedFont>
      <p:font typeface="Muli"/>
      <p:regular r:id="rId50"/>
      <p:bold r:id="rId51"/>
      <p:italic r:id="rId52"/>
      <p:boldItalic r:id="rId53"/>
    </p:embeddedFont>
    <p:embeddedFont>
      <p:font typeface="Google Sans"/>
      <p:regular r:id="rId54"/>
      <p:bold r:id="rId55"/>
      <p:italic r:id="rId56"/>
      <p:boldItalic r:id="rId57"/>
    </p:embeddedFont>
    <p:embeddedFont>
      <p:font typeface="Quicksand"/>
      <p:regular r:id="rId58"/>
      <p:bold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uli-bold.fntdata"/><Relationship Id="rId50" Type="http://schemas.openxmlformats.org/officeDocument/2006/relationships/font" Target="fonts/Muli-regular.fntdata"/><Relationship Id="rId53" Type="http://schemas.openxmlformats.org/officeDocument/2006/relationships/font" Target="fonts/Muli-boldItalic.fntdata"/><Relationship Id="rId52" Type="http://schemas.openxmlformats.org/officeDocument/2006/relationships/font" Target="fonts/Muli-italic.fntdata"/><Relationship Id="rId11" Type="http://schemas.openxmlformats.org/officeDocument/2006/relationships/slide" Target="slides/slide6.xml"/><Relationship Id="rId55" Type="http://schemas.openxmlformats.org/officeDocument/2006/relationships/font" Target="fonts/GoogleSans-bold.fntdata"/><Relationship Id="rId10" Type="http://schemas.openxmlformats.org/officeDocument/2006/relationships/slide" Target="slides/slide5.xml"/><Relationship Id="rId54" Type="http://schemas.openxmlformats.org/officeDocument/2006/relationships/font" Target="fonts/GoogleSans-regular.fntdata"/><Relationship Id="rId13" Type="http://schemas.openxmlformats.org/officeDocument/2006/relationships/slide" Target="slides/slide8.xml"/><Relationship Id="rId57" Type="http://schemas.openxmlformats.org/officeDocument/2006/relationships/font" Target="fonts/GoogleSans-boldItalic.fntdata"/><Relationship Id="rId12" Type="http://schemas.openxmlformats.org/officeDocument/2006/relationships/slide" Target="slides/slide7.xml"/><Relationship Id="rId56" Type="http://schemas.openxmlformats.org/officeDocument/2006/relationships/font" Target="fonts/GoogleSans-italic.fntdata"/><Relationship Id="rId15" Type="http://schemas.openxmlformats.org/officeDocument/2006/relationships/slide" Target="slides/slide10.xml"/><Relationship Id="rId59" Type="http://schemas.openxmlformats.org/officeDocument/2006/relationships/font" Target="fonts/Quicksand-bold.fntdata"/><Relationship Id="rId14" Type="http://schemas.openxmlformats.org/officeDocument/2006/relationships/slide" Target="slides/slide9.xml"/><Relationship Id="rId58" Type="http://schemas.openxmlformats.org/officeDocument/2006/relationships/font" Target="fonts/Quicksand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6e22486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6e22486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85cc3444d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85cc3444d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794c80d7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8794c80d7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794c80d7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794c80d7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794c80d7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794c80d7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615a36a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615a36a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794c80d7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8794c80d7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794c80d7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794c80d7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794c80d7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8794c80d7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794c80d7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794c80d7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794c80d7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794c80d7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3ec4258b4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3ec4258b4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794c80d79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8794c80d79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794c80d79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8794c80d79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794c80d79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8794c80d7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6e22486b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6e22486b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76a88793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76a88793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794c80d79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8794c80d79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8794c80d79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8794c80d79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794c80d79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8794c80d79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794c80d79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8794c80d79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794c80d79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8794c80d79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3ec4258b4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3ec4258b4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8794c80d79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8794c80d79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8764c3d68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8764c3d68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8794c80d79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8794c80d79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8794c80d79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8794c80d79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794c80d79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794c80d7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8794c80d79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8794c80d79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8794c80d79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8794c80d79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794c80d79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794c80d79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8794c80d79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8794c80d79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8794c80d79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8794c80d79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6e22486b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6e22486b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8794c80d79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8794c80d79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8794c80d79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8794c80d79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47dbd47d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47dbd47d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3ec4258b4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73ec4258b4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3ec4258b4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73ec4258b4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6e22486b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6e22486b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76a88793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876a88793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794c80d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8794c80d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76a88793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76a88793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876a88793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876a88793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pt 2">
  <p:cSld name="SECTION_HEADER_3_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49869" l="0" r="41619" t="0"/>
          <a:stretch/>
        </p:blipFill>
        <p:spPr>
          <a:xfrm>
            <a:off x="3314875" y="973200"/>
            <a:ext cx="5829123" cy="4170298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1049225" y="1909300"/>
            <a:ext cx="3500400" cy="9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" name="Google Shape;53;p13"/>
          <p:cNvPicPr preferRelativeResize="0"/>
          <p:nvPr/>
        </p:nvPicPr>
        <p:blipFill rotWithShape="1">
          <a:blip r:embed="rId3">
            <a:alphaModFix/>
          </a:blip>
          <a:srcRect b="0" l="8223" r="0" t="0"/>
          <a:stretch/>
        </p:blipFill>
        <p:spPr>
          <a:xfrm>
            <a:off x="1139119" y="181494"/>
            <a:ext cx="968400" cy="2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1146549" y="2974350"/>
            <a:ext cx="3500400" cy="3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606366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TITLE_1_2_2_1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/>
          </a:blip>
          <a:srcRect b="0" l="8223" r="0" t="0"/>
          <a:stretch/>
        </p:blipFill>
        <p:spPr>
          <a:xfrm>
            <a:off x="8189763" y="191216"/>
            <a:ext cx="806025" cy="2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1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2.gif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ayonroy.me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idx="4294967295" type="title"/>
          </p:nvPr>
        </p:nvSpPr>
        <p:spPr>
          <a:xfrm>
            <a:off x="1326000" y="1130425"/>
            <a:ext cx="6492000" cy="9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Data Pre-Processing</a:t>
            </a:r>
            <a:endParaRPr b="1" sz="3900">
              <a:solidFill>
                <a:srgbClr val="FF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900">
                <a:latin typeface="Quicksand"/>
                <a:ea typeface="Quicksand"/>
                <a:cs typeface="Quicksand"/>
                <a:sym typeface="Quicksand"/>
              </a:rPr>
              <a:t>and</a:t>
            </a:r>
            <a:endParaRPr b="1" sz="3900">
              <a:solidFill>
                <a:srgbClr val="FF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4A86E8"/>
                </a:solidFill>
                <a:latin typeface="Quicksand"/>
                <a:ea typeface="Quicksand"/>
                <a:cs typeface="Quicksand"/>
                <a:sym typeface="Quicksand"/>
              </a:rPr>
              <a:t>Exploratory Data Analysis</a:t>
            </a:r>
            <a:endParaRPr b="1" sz="3900">
              <a:solidFill>
                <a:srgbClr val="4A86E8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9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900">
              <a:solidFill>
                <a:srgbClr val="4A86E8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274E1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2" name="Google Shape;62;p15"/>
          <p:cNvSpPr txBox="1"/>
          <p:nvPr/>
        </p:nvSpPr>
        <p:spPr>
          <a:xfrm>
            <a:off x="205500" y="3910900"/>
            <a:ext cx="87330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uli"/>
                <a:ea typeface="Muli"/>
                <a:cs typeface="Muli"/>
                <a:sym typeface="Muli"/>
              </a:rPr>
              <a:t>Date</a:t>
            </a:r>
            <a:r>
              <a:rPr b="1" lang="en" sz="1800">
                <a:solidFill>
                  <a:srgbClr val="FF0000"/>
                </a:solidFill>
                <a:latin typeface="Muli"/>
                <a:ea typeface="Muli"/>
                <a:cs typeface="Muli"/>
                <a:sym typeface="Muli"/>
              </a:rPr>
              <a:t> : 31st May 2020 </a:t>
            </a:r>
            <a:r>
              <a:rPr b="1" lang="en" sz="1800">
                <a:latin typeface="Muli"/>
                <a:ea typeface="Muli"/>
                <a:cs typeface="Muli"/>
                <a:sym typeface="Muli"/>
              </a:rPr>
              <a:t>|</a:t>
            </a:r>
            <a:r>
              <a:rPr b="1" lang="en" sz="1800">
                <a:solidFill>
                  <a:srgbClr val="FF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b="1" lang="en" sz="1800">
                <a:latin typeface="Muli"/>
                <a:ea typeface="Muli"/>
                <a:cs typeface="Muli"/>
                <a:sym typeface="Muli"/>
              </a:rPr>
              <a:t>Speaker</a:t>
            </a:r>
            <a:r>
              <a:rPr b="1" lang="en" sz="1800">
                <a:solidFill>
                  <a:srgbClr val="FF0000"/>
                </a:solidFill>
                <a:latin typeface="Muli"/>
                <a:ea typeface="Muli"/>
                <a:cs typeface="Muli"/>
                <a:sym typeface="Muli"/>
              </a:rPr>
              <a:t> : Ayon Roy</a:t>
            </a:r>
            <a:endParaRPr b="1" sz="1800">
              <a:solidFill>
                <a:srgbClr val="FF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3" name="Google Shape;63;p15"/>
          <p:cNvSpPr txBox="1"/>
          <p:nvPr/>
        </p:nvSpPr>
        <p:spPr>
          <a:xfrm>
            <a:off x="70623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23" name="Google Shape;123;p24"/>
          <p:cNvSpPr txBox="1"/>
          <p:nvPr/>
        </p:nvSpPr>
        <p:spPr>
          <a:xfrm>
            <a:off x="724100" y="894825"/>
            <a:ext cx="78063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Steps to be followed</a:t>
            </a:r>
            <a:r>
              <a:rPr b="1" lang="en" sz="4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sz="4800">
              <a:solidFill>
                <a:srgbClr val="FF0000"/>
              </a:solidFill>
            </a:endParaRPr>
          </a:p>
        </p:txBody>
      </p:sp>
      <p:pic>
        <p:nvPicPr>
          <p:cNvPr id="124" name="Google Shape;1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399985">
            <a:off x="3287345" y="2305779"/>
            <a:ext cx="2679810" cy="2554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171600" y="241675"/>
            <a:ext cx="8800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Get the data &amp; Import the Libraries</a:t>
            </a:r>
            <a:endParaRPr sz="3600">
              <a:solidFill>
                <a:srgbClr val="FF0000"/>
              </a:solidFill>
            </a:endParaRPr>
          </a:p>
        </p:txBody>
      </p:sp>
      <p:pic>
        <p:nvPicPr>
          <p:cNvPr id="131" name="Google Shape;131;p25"/>
          <p:cNvPicPr preferRelativeResize="0"/>
          <p:nvPr/>
        </p:nvPicPr>
        <p:blipFill rotWithShape="1">
          <a:blip r:embed="rId3">
            <a:alphaModFix/>
          </a:blip>
          <a:srcRect b="18926" l="24213" r="23927" t="24067"/>
          <a:stretch/>
        </p:blipFill>
        <p:spPr>
          <a:xfrm>
            <a:off x="1687275" y="1020525"/>
            <a:ext cx="6010724" cy="371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37" name="Google Shape;137;p26"/>
          <p:cNvSpPr txBox="1"/>
          <p:nvPr/>
        </p:nvSpPr>
        <p:spPr>
          <a:xfrm>
            <a:off x="171600" y="241675"/>
            <a:ext cx="8800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Read the data</a:t>
            </a:r>
            <a:endParaRPr sz="3600">
              <a:solidFill>
                <a:srgbClr val="FF0000"/>
              </a:solidFill>
            </a:endParaRPr>
          </a:p>
        </p:txBody>
      </p:sp>
      <p:pic>
        <p:nvPicPr>
          <p:cNvPr id="138" name="Google Shape;138;p26"/>
          <p:cNvPicPr preferRelativeResize="0"/>
          <p:nvPr/>
        </p:nvPicPr>
        <p:blipFill rotWithShape="1">
          <a:blip r:embed="rId3">
            <a:alphaModFix/>
          </a:blip>
          <a:srcRect b="30500" l="23994" r="20809" t="26051"/>
          <a:stretch/>
        </p:blipFill>
        <p:spPr>
          <a:xfrm>
            <a:off x="1020150" y="1292675"/>
            <a:ext cx="7256076" cy="321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44" name="Google Shape;144;p27"/>
          <p:cNvSpPr txBox="1"/>
          <p:nvPr/>
        </p:nvSpPr>
        <p:spPr>
          <a:xfrm>
            <a:off x="280000" y="1670963"/>
            <a:ext cx="3912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Checking the Missing Values</a:t>
            </a:r>
            <a:endParaRPr sz="3600">
              <a:solidFill>
                <a:srgbClr val="FF0000"/>
              </a:solidFill>
            </a:endParaRPr>
          </a:p>
        </p:txBody>
      </p:sp>
      <p:pic>
        <p:nvPicPr>
          <p:cNvPr id="145" name="Google Shape;145;p27"/>
          <p:cNvPicPr preferRelativeResize="0"/>
          <p:nvPr/>
        </p:nvPicPr>
        <p:blipFill rotWithShape="1">
          <a:blip r:embed="rId3">
            <a:alphaModFix/>
          </a:blip>
          <a:srcRect b="11800" l="22880" r="45069" t="22092"/>
          <a:stretch/>
        </p:blipFill>
        <p:spPr>
          <a:xfrm>
            <a:off x="4288350" y="307774"/>
            <a:ext cx="3745681" cy="434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51" name="Google Shape;151;p28"/>
          <p:cNvSpPr txBox="1"/>
          <p:nvPr/>
        </p:nvSpPr>
        <p:spPr>
          <a:xfrm>
            <a:off x="1216600" y="454375"/>
            <a:ext cx="6600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Remove the</a:t>
            </a:r>
            <a:r>
              <a:rPr b="1" lang="en" sz="36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 Missing Values</a:t>
            </a:r>
            <a:endParaRPr b="1" sz="3600">
              <a:solidFill>
                <a:srgbClr val="FF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Quicksand"/>
                <a:ea typeface="Quicksand"/>
                <a:cs typeface="Quicksand"/>
                <a:sym typeface="Quicksand"/>
              </a:rPr>
              <a:t>Is it a Good idea ?</a:t>
            </a:r>
            <a:endParaRPr b="1" sz="36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Can we do something for this ?</a:t>
            </a:r>
            <a:endParaRPr b="1" sz="36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57" name="Google Shape;157;p29"/>
          <p:cNvSpPr txBox="1"/>
          <p:nvPr/>
        </p:nvSpPr>
        <p:spPr>
          <a:xfrm>
            <a:off x="171600" y="377750"/>
            <a:ext cx="8800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Replacing the Missing Values</a:t>
            </a:r>
            <a:endParaRPr sz="3600">
              <a:solidFill>
                <a:srgbClr val="FF0000"/>
              </a:solidFill>
            </a:endParaRPr>
          </a:p>
        </p:txBody>
      </p:sp>
      <p:pic>
        <p:nvPicPr>
          <p:cNvPr id="158" name="Google Shape;158;p29"/>
          <p:cNvPicPr preferRelativeResize="0"/>
          <p:nvPr/>
        </p:nvPicPr>
        <p:blipFill rotWithShape="1">
          <a:blip r:embed="rId3">
            <a:alphaModFix/>
          </a:blip>
          <a:srcRect b="41092" l="23772" r="29042" t="26842"/>
          <a:stretch/>
        </p:blipFill>
        <p:spPr>
          <a:xfrm>
            <a:off x="1306300" y="1685587"/>
            <a:ext cx="7019474" cy="268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64" name="Google Shape;164;p30"/>
          <p:cNvSpPr txBox="1"/>
          <p:nvPr/>
        </p:nvSpPr>
        <p:spPr>
          <a:xfrm>
            <a:off x="171600" y="209125"/>
            <a:ext cx="8800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Exploring </a:t>
            </a:r>
            <a:endParaRPr b="1" sz="3600">
              <a:solidFill>
                <a:srgbClr val="FF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Numerical Data &amp; Categorical Data</a:t>
            </a:r>
            <a:r>
              <a:rPr b="1" lang="en" sz="36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sz="3600">
              <a:solidFill>
                <a:srgbClr val="FF0000"/>
              </a:solidFill>
            </a:endParaRPr>
          </a:p>
        </p:txBody>
      </p:sp>
      <p:pic>
        <p:nvPicPr>
          <p:cNvPr id="165" name="Google Shape;165;p30"/>
          <p:cNvPicPr preferRelativeResize="0"/>
          <p:nvPr/>
        </p:nvPicPr>
        <p:blipFill rotWithShape="1">
          <a:blip r:embed="rId3">
            <a:alphaModFix/>
          </a:blip>
          <a:srcRect b="23034" l="34616" r="32983" t="32530"/>
          <a:stretch/>
        </p:blipFill>
        <p:spPr>
          <a:xfrm>
            <a:off x="421600" y="1809650"/>
            <a:ext cx="3857574" cy="297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0"/>
          <p:cNvPicPr preferRelativeResize="0"/>
          <p:nvPr/>
        </p:nvPicPr>
        <p:blipFill rotWithShape="1">
          <a:blip r:embed="rId4">
            <a:alphaModFix/>
          </a:blip>
          <a:srcRect b="25905" l="34364" r="32880" t="35567"/>
          <a:stretch/>
        </p:blipFill>
        <p:spPr>
          <a:xfrm>
            <a:off x="4782150" y="1937975"/>
            <a:ext cx="4103560" cy="271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72" name="Google Shape;172;p31"/>
          <p:cNvSpPr txBox="1"/>
          <p:nvPr/>
        </p:nvSpPr>
        <p:spPr>
          <a:xfrm>
            <a:off x="168650" y="811325"/>
            <a:ext cx="34932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Numerical Data </a:t>
            </a:r>
            <a:endParaRPr b="1" sz="3600">
              <a:solidFill>
                <a:srgbClr val="FF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&amp;</a:t>
            </a:r>
            <a:endParaRPr b="1" sz="3600">
              <a:solidFill>
                <a:srgbClr val="FF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Categorical Data</a:t>
            </a:r>
            <a:endParaRPr b="1" sz="3600">
              <a:solidFill>
                <a:srgbClr val="FF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73" name="Google Shape;173;p31"/>
          <p:cNvPicPr preferRelativeResize="0"/>
          <p:nvPr/>
        </p:nvPicPr>
        <p:blipFill rotWithShape="1">
          <a:blip r:embed="rId3">
            <a:alphaModFix/>
          </a:blip>
          <a:srcRect b="6325" l="23661" r="20742" t="15586"/>
          <a:stretch/>
        </p:blipFill>
        <p:spPr>
          <a:xfrm>
            <a:off x="3505325" y="380763"/>
            <a:ext cx="5408499" cy="427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79" name="Google Shape;179;p32"/>
          <p:cNvSpPr txBox="1"/>
          <p:nvPr/>
        </p:nvSpPr>
        <p:spPr>
          <a:xfrm>
            <a:off x="171600" y="241675"/>
            <a:ext cx="8800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Standardizing </a:t>
            </a:r>
            <a:r>
              <a:rPr b="1" lang="en" sz="36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the data</a:t>
            </a:r>
            <a:endParaRPr sz="3600">
              <a:solidFill>
                <a:srgbClr val="FF0000"/>
              </a:solidFill>
            </a:endParaRPr>
          </a:p>
        </p:txBody>
      </p:sp>
      <p:pic>
        <p:nvPicPr>
          <p:cNvPr id="180" name="Google Shape;180;p32"/>
          <p:cNvPicPr preferRelativeResize="0"/>
          <p:nvPr/>
        </p:nvPicPr>
        <p:blipFill rotWithShape="1">
          <a:blip r:embed="rId3">
            <a:alphaModFix/>
          </a:blip>
          <a:srcRect b="12734" l="23513" r="21317" t="29614"/>
          <a:stretch/>
        </p:blipFill>
        <p:spPr>
          <a:xfrm>
            <a:off x="1662300" y="1063750"/>
            <a:ext cx="6107150" cy="358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86" name="Google Shape;186;p33"/>
          <p:cNvSpPr txBox="1"/>
          <p:nvPr/>
        </p:nvSpPr>
        <p:spPr>
          <a:xfrm>
            <a:off x="171600" y="241675"/>
            <a:ext cx="8800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Data Transformations ( Like PCA ) </a:t>
            </a:r>
            <a:endParaRPr sz="3600">
              <a:solidFill>
                <a:srgbClr val="FF0000"/>
              </a:solidFill>
            </a:endParaRPr>
          </a:p>
        </p:txBody>
      </p:sp>
      <p:sp>
        <p:nvSpPr>
          <p:cNvPr id="187" name="Google Shape;187;p33"/>
          <p:cNvSpPr txBox="1"/>
          <p:nvPr/>
        </p:nvSpPr>
        <p:spPr>
          <a:xfrm>
            <a:off x="96400" y="1723950"/>
            <a:ext cx="3661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PCA (Principal Component Analysis) mainly using to reduce the size of the feature space while retaining as much of the information as possible.</a:t>
            </a:r>
            <a:endParaRPr sz="17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88" name="Google Shape;188;p33"/>
          <p:cNvPicPr preferRelativeResize="0"/>
          <p:nvPr/>
        </p:nvPicPr>
        <p:blipFill rotWithShape="1">
          <a:blip r:embed="rId3">
            <a:alphaModFix/>
          </a:blip>
          <a:srcRect b="0" l="26083" r="25306" t="25986"/>
          <a:stretch/>
        </p:blipFill>
        <p:spPr>
          <a:xfrm>
            <a:off x="4059425" y="1023875"/>
            <a:ext cx="4444851" cy="38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/>
        </p:nvSpPr>
        <p:spPr>
          <a:xfrm>
            <a:off x="1000300" y="4388000"/>
            <a:ext cx="7217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9" name="Google Shape;69;p16"/>
          <p:cNvSpPr txBox="1"/>
          <p:nvPr/>
        </p:nvSpPr>
        <p:spPr>
          <a:xfrm>
            <a:off x="2737300" y="-12"/>
            <a:ext cx="6812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19BBD5"/>
                </a:solidFill>
                <a:latin typeface="Quicksand"/>
                <a:ea typeface="Quicksand"/>
                <a:cs typeface="Quicksand"/>
                <a:sym typeface="Quicksand"/>
              </a:rPr>
              <a:t>Hello </a:t>
            </a:r>
            <a:r>
              <a:rPr b="1" lang="en" sz="6000">
                <a:solidFill>
                  <a:srgbClr val="19BBD5"/>
                </a:solidFill>
                <a:latin typeface="Quicksand"/>
                <a:ea typeface="Quicksand"/>
                <a:cs typeface="Quicksand"/>
                <a:sym typeface="Quicksand"/>
              </a:rPr>
              <a:t>Buddy!</a:t>
            </a:r>
            <a:endParaRPr b="1" sz="6000">
              <a:solidFill>
                <a:srgbClr val="19BBD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0" name="Google Shape;70;p16"/>
          <p:cNvSpPr txBox="1"/>
          <p:nvPr/>
        </p:nvSpPr>
        <p:spPr>
          <a:xfrm>
            <a:off x="42000" y="1102463"/>
            <a:ext cx="9060000" cy="24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>
                <a:latin typeface="Quicksand"/>
                <a:ea typeface="Quicksand"/>
                <a:cs typeface="Quicksand"/>
                <a:sym typeface="Quicksand"/>
              </a:rPr>
              <a:t>    </a:t>
            </a:r>
            <a:r>
              <a:rPr lang="en" sz="3600">
                <a:latin typeface="Quicksand"/>
                <a:ea typeface="Quicksand"/>
                <a:cs typeface="Quicksand"/>
                <a:sym typeface="Quicksand"/>
              </a:rPr>
              <a:t>I am</a:t>
            </a:r>
            <a:r>
              <a:rPr b="1" lang="en" sz="3600">
                <a:latin typeface="Quicksand"/>
                <a:ea typeface="Quicksand"/>
                <a:cs typeface="Quicksand"/>
                <a:sym typeface="Quicksand"/>
              </a:rPr>
              <a:t> Ayon Roy</a:t>
            </a:r>
            <a:endParaRPr b="1" sz="36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        </a:t>
            </a:r>
            <a:r>
              <a:rPr b="1" lang="en" sz="20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B.Tech CSE ( 2017-2021 ) </a:t>
            </a:r>
            <a:endParaRPr b="1" sz="2000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latin typeface="Quicksand"/>
                <a:ea typeface="Quicksand"/>
                <a:cs typeface="Quicksand"/>
                <a:sym typeface="Quicksand"/>
              </a:rPr>
              <a:t>Data Science Intern @ </a:t>
            </a:r>
            <a:r>
              <a:rPr b="1" lang="en" sz="2000">
                <a:latin typeface="Quicksand"/>
                <a:ea typeface="Quicksand"/>
                <a:cs typeface="Quicksand"/>
                <a:sym typeface="Quicksand"/>
              </a:rPr>
              <a:t>Lulu International Exchange</a:t>
            </a:r>
            <a:r>
              <a:rPr lang="en" sz="2000">
                <a:latin typeface="Quicksand"/>
                <a:ea typeface="Quicksand"/>
                <a:cs typeface="Quicksand"/>
                <a:sym typeface="Quicksand"/>
              </a:rPr>
              <a:t>, Abu Dhabi </a:t>
            </a:r>
            <a:endParaRPr sz="20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latin typeface="Quicksand"/>
                <a:ea typeface="Quicksand"/>
                <a:cs typeface="Quicksand"/>
                <a:sym typeface="Quicksand"/>
              </a:rPr>
              <a:t>( </a:t>
            </a:r>
            <a:r>
              <a:rPr b="1" lang="en" sz="1600">
                <a:latin typeface="Quicksand"/>
                <a:ea typeface="Quicksand"/>
                <a:cs typeface="Quicksand"/>
                <a:sym typeface="Quicksand"/>
              </a:rPr>
              <a:t>World’s Leading Financial Services Company</a:t>
            </a:r>
            <a:r>
              <a:rPr lang="en" sz="2000">
                <a:latin typeface="Quicksand"/>
                <a:ea typeface="Quicksand"/>
                <a:cs typeface="Quicksand"/>
                <a:sym typeface="Quicksand"/>
              </a:rPr>
              <a:t> )</a:t>
            </a:r>
            <a:endParaRPr sz="20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" sz="2000">
                <a:latin typeface="Quicksand"/>
                <a:ea typeface="Quicksand"/>
                <a:cs typeface="Quicksand"/>
                <a:sym typeface="Quicksand"/>
              </a:rPr>
              <a:t>Brought </a:t>
            </a:r>
            <a:r>
              <a:rPr b="1" lang="en" sz="2000">
                <a:latin typeface="Quicksand"/>
                <a:ea typeface="Quicksand"/>
                <a:cs typeface="Quicksand"/>
                <a:sym typeface="Quicksand"/>
              </a:rPr>
              <a:t>Kaggle Days Meetup </a:t>
            </a:r>
            <a:r>
              <a:rPr lang="en" sz="2000">
                <a:latin typeface="Quicksand"/>
                <a:ea typeface="Quicksand"/>
                <a:cs typeface="Quicksand"/>
                <a:sym typeface="Quicksand"/>
              </a:rPr>
              <a:t>Community in India for the 1st time</a:t>
            </a:r>
            <a:endParaRPr sz="2000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71" name="Google Shape;71;p16"/>
          <p:cNvPicPr preferRelativeResize="0"/>
          <p:nvPr/>
        </p:nvPicPr>
        <p:blipFill rotWithShape="1">
          <a:blip r:embed="rId3">
            <a:alphaModFix/>
          </a:blip>
          <a:srcRect b="40226" l="45921" r="37155" t="40224"/>
          <a:stretch/>
        </p:blipFill>
        <p:spPr>
          <a:xfrm rot="1">
            <a:off x="92825" y="348275"/>
            <a:ext cx="2261200" cy="1959200"/>
          </a:xfrm>
          <a:prstGeom prst="flowChartPreparation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94" name="Google Shape;194;p34"/>
          <p:cNvSpPr txBox="1"/>
          <p:nvPr/>
        </p:nvSpPr>
        <p:spPr>
          <a:xfrm>
            <a:off x="171600" y="241675"/>
            <a:ext cx="8800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Data Splitting </a:t>
            </a:r>
            <a:endParaRPr sz="3600">
              <a:solidFill>
                <a:srgbClr val="FF0000"/>
              </a:solidFill>
            </a:endParaRPr>
          </a:p>
        </p:txBody>
      </p:sp>
      <p:pic>
        <p:nvPicPr>
          <p:cNvPr id="195" name="Google Shape;195;p34"/>
          <p:cNvPicPr preferRelativeResize="0"/>
          <p:nvPr/>
        </p:nvPicPr>
        <p:blipFill rotWithShape="1">
          <a:blip r:embed="rId3">
            <a:alphaModFix/>
          </a:blip>
          <a:srcRect b="40071" l="25681" r="24470" t="32944"/>
          <a:stretch/>
        </p:blipFill>
        <p:spPr>
          <a:xfrm>
            <a:off x="633964" y="1481600"/>
            <a:ext cx="7876076" cy="239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01" name="Google Shape;201;p35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￼</a:t>
            </a:r>
            <a:endParaRPr/>
          </a:p>
        </p:txBody>
      </p:sp>
      <p:pic>
        <p:nvPicPr>
          <p:cNvPr id="202" name="Google Shape;202;p35"/>
          <p:cNvPicPr preferRelativeResize="0"/>
          <p:nvPr/>
        </p:nvPicPr>
        <p:blipFill rotWithShape="1">
          <a:blip r:embed="rId3">
            <a:alphaModFix/>
          </a:blip>
          <a:srcRect b="7183" l="0" r="0" t="0"/>
          <a:stretch/>
        </p:blipFill>
        <p:spPr>
          <a:xfrm>
            <a:off x="532150" y="549850"/>
            <a:ext cx="7870800" cy="404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08" name="Google Shape;208;p36"/>
          <p:cNvSpPr txBox="1"/>
          <p:nvPr/>
        </p:nvSpPr>
        <p:spPr>
          <a:xfrm>
            <a:off x="724100" y="812075"/>
            <a:ext cx="78063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Exploratory Data Analysis</a:t>
            </a:r>
            <a:endParaRPr sz="4800">
              <a:solidFill>
                <a:srgbClr val="FF0000"/>
              </a:solidFill>
            </a:endParaRPr>
          </a:p>
        </p:txBody>
      </p:sp>
      <p:sp>
        <p:nvSpPr>
          <p:cNvPr id="209" name="Google Shape;209;p36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￼</a:t>
            </a:r>
            <a:endParaRPr/>
          </a:p>
        </p:txBody>
      </p:sp>
      <p:pic>
        <p:nvPicPr>
          <p:cNvPr id="210" name="Google Shape;21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2200" y="1971875"/>
            <a:ext cx="3822434" cy="286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16" name="Google Shape;216;p37"/>
          <p:cNvSpPr txBox="1"/>
          <p:nvPr/>
        </p:nvSpPr>
        <p:spPr>
          <a:xfrm>
            <a:off x="414625" y="2467925"/>
            <a:ext cx="8468700" cy="18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5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</a:t>
            </a:r>
            <a:r>
              <a:rPr lang="en" sz="225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critical process of performing initial investigations on data so as to discover patterns,to spot anomalies,to test hypothesis and to check assumptions with the help of summary statistics and graphical representations.</a:t>
            </a:r>
            <a:endParaRPr sz="225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17" name="Google Shape;217;p37"/>
          <p:cNvSpPr txBox="1"/>
          <p:nvPr/>
        </p:nvSpPr>
        <p:spPr>
          <a:xfrm>
            <a:off x="519175" y="258525"/>
            <a:ext cx="8259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latin typeface="Quicksand"/>
                <a:ea typeface="Quicksand"/>
                <a:cs typeface="Quicksand"/>
                <a:sym typeface="Quicksand"/>
              </a:rPr>
              <a:t>What is </a:t>
            </a:r>
            <a:r>
              <a:rPr b="1" lang="en" sz="52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Exploratory Data Analysis</a:t>
            </a:r>
            <a:r>
              <a:rPr b="1" lang="en" sz="5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?</a:t>
            </a:r>
            <a:endParaRPr b="1" sz="295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/>
          <p:nvPr>
            <p:ph type="ctrTitle"/>
          </p:nvPr>
        </p:nvSpPr>
        <p:spPr>
          <a:xfrm>
            <a:off x="311700" y="24027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Why do we need it</a:t>
            </a:r>
            <a:r>
              <a:rPr b="1" lang="en">
                <a:latin typeface="Quicksand"/>
                <a:ea typeface="Quicksand"/>
                <a:cs typeface="Quicksand"/>
                <a:sym typeface="Quicksand"/>
              </a:rPr>
              <a:t> ?</a:t>
            </a:r>
            <a:endParaRPr b="1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500">
              <a:latin typeface="Quicksand"/>
              <a:ea typeface="Quicksand"/>
              <a:cs typeface="Quicksand"/>
              <a:sym typeface="Quicksand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Quicksand"/>
              <a:buAutoNum type="arabicPeriod"/>
            </a:pPr>
            <a:r>
              <a:rPr lang="en" sz="22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Detection of mistakes &amp; missing data</a:t>
            </a:r>
            <a:endParaRPr sz="2200">
              <a:highlight>
                <a:schemeClr val="lt1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Quicksand"/>
              <a:buAutoNum type="arabicPeriod"/>
            </a:pPr>
            <a:r>
              <a:rPr lang="en" sz="22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Checking of assumptions </a:t>
            </a:r>
            <a:endParaRPr sz="2200">
              <a:highlight>
                <a:schemeClr val="lt1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Quicksand"/>
              <a:buAutoNum type="arabicPeriod"/>
            </a:pPr>
            <a:r>
              <a:rPr lang="en" sz="22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Preliminary selection of appropriate models </a:t>
            </a:r>
            <a:endParaRPr sz="2200">
              <a:highlight>
                <a:schemeClr val="lt1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Quicksand"/>
              <a:buAutoNum type="arabicPeriod"/>
            </a:pPr>
            <a:r>
              <a:rPr lang="en" sz="22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Determining relationships among the explanatory variables</a:t>
            </a:r>
            <a:endParaRPr sz="2200">
              <a:highlight>
                <a:schemeClr val="lt1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highlight>
                <a:schemeClr val="lt1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5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With EDA, we can make sense of the data we have and then figure out what questions we want to ask and how to frame them</a:t>
            </a:r>
            <a:endParaRPr b="1" sz="2800">
              <a:highlight>
                <a:schemeClr val="lt1"/>
              </a:highlight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23" name="Google Shape;223;p38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9"/>
          <p:cNvSpPr txBox="1"/>
          <p:nvPr>
            <p:ph type="ctrTitle"/>
          </p:nvPr>
        </p:nvSpPr>
        <p:spPr>
          <a:xfrm>
            <a:off x="371950" y="12088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Types of Exploratory Data Analysis</a:t>
            </a:r>
            <a:endParaRPr sz="2600">
              <a:highlight>
                <a:srgbClr val="FFFFFF"/>
              </a:highlight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29" name="Google Shape;229;p39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0"/>
          <p:cNvSpPr txBox="1"/>
          <p:nvPr>
            <p:ph type="ctrTitle"/>
          </p:nvPr>
        </p:nvSpPr>
        <p:spPr>
          <a:xfrm>
            <a:off x="383975" y="25717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0000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Univariate Non-Graphical</a:t>
            </a:r>
            <a:r>
              <a:rPr b="1" lang="en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 EDA</a:t>
            </a:r>
            <a:endParaRPr b="1">
              <a:solidFill>
                <a:srgbClr val="FF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50">
                <a:solidFill>
                  <a:srgbClr val="000000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Concerned with understanding the underlying sample distribution and make observations about the population. </a:t>
            </a:r>
            <a:endParaRPr sz="2150">
              <a:solidFill>
                <a:srgbClr val="000000"/>
              </a:solidFill>
              <a:highlight>
                <a:srgbClr val="FFFFFF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50">
              <a:solidFill>
                <a:srgbClr val="000000"/>
              </a:solidFill>
              <a:highlight>
                <a:srgbClr val="FFFFFF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50">
                <a:solidFill>
                  <a:srgbClr val="000000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This also involves Outlier detection. We use the measures of central tendency like Mean, Median, Mode &amp; measures of spread like Variance, Standard Deviation</a:t>
            </a:r>
            <a:endParaRPr sz="3800">
              <a:solidFill>
                <a:srgbClr val="000000"/>
              </a:solidFill>
              <a:highlight>
                <a:schemeClr val="lt1"/>
              </a:highlight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35" name="Google Shape;235;p40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1"/>
          <p:cNvSpPr txBox="1"/>
          <p:nvPr>
            <p:ph type="ctrTitle"/>
          </p:nvPr>
        </p:nvSpPr>
        <p:spPr>
          <a:xfrm>
            <a:off x="311700" y="21015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0000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Univariate Graphical</a:t>
            </a:r>
            <a:r>
              <a:rPr b="1" lang="en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 EDA</a:t>
            </a:r>
            <a:endParaRPr b="1">
              <a:solidFill>
                <a:srgbClr val="FF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5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50">
                <a:solidFill>
                  <a:srgbClr val="000000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Histograms are used to represent the frequency with bins chosen to depict the central tendency, spread, modality, shape and outliers. </a:t>
            </a:r>
            <a:endParaRPr sz="2150">
              <a:solidFill>
                <a:srgbClr val="000000"/>
              </a:solidFill>
              <a:highlight>
                <a:srgbClr val="FFFFFF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50">
              <a:solidFill>
                <a:srgbClr val="000000"/>
              </a:solidFill>
              <a:highlight>
                <a:srgbClr val="FFFFFF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50">
                <a:solidFill>
                  <a:srgbClr val="000000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Boxplots can also be used to present information about the central tendency, symmetry and skew, as well as outliers.</a:t>
            </a:r>
            <a:r>
              <a:rPr lang="en" sz="1150">
                <a:solidFill>
                  <a:srgbClr val="454545"/>
                </a:solidFill>
                <a:highlight>
                  <a:srgbClr val="FFFFFF"/>
                </a:highlight>
              </a:rPr>
              <a:t>  </a:t>
            </a:r>
            <a:endParaRPr b="1" sz="3800">
              <a:solidFill>
                <a:srgbClr val="000000"/>
              </a:solidFill>
              <a:highlight>
                <a:schemeClr val="lt1"/>
              </a:highlight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41" name="Google Shape;241;p41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/>
          <p:nvPr>
            <p:ph type="ctrTitle"/>
          </p:nvPr>
        </p:nvSpPr>
        <p:spPr>
          <a:xfrm>
            <a:off x="311700" y="25717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700">
                <a:solidFill>
                  <a:srgbClr val="FF0000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Multi</a:t>
            </a:r>
            <a:r>
              <a:rPr b="1" lang="en" sz="4700">
                <a:solidFill>
                  <a:srgbClr val="FF0000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variate Non-Graphical</a:t>
            </a:r>
            <a:r>
              <a:rPr b="1" lang="en" sz="47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 EDA</a:t>
            </a:r>
            <a:endParaRPr b="1" sz="4700">
              <a:solidFill>
                <a:srgbClr val="FF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5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454545"/>
                </a:solidFill>
                <a:highlight>
                  <a:srgbClr val="FFFFFF"/>
                </a:highlight>
              </a:rPr>
              <a:t> </a:t>
            </a:r>
            <a:r>
              <a:rPr lang="en" sz="2150">
                <a:solidFill>
                  <a:srgbClr val="000000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Used to show the relationship between two or more variables in the form of either cross-tabulation or statistics.</a:t>
            </a:r>
            <a:r>
              <a:rPr lang="en" sz="2150">
                <a:solidFill>
                  <a:srgbClr val="000000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sz="2150">
              <a:solidFill>
                <a:srgbClr val="000000"/>
              </a:solidFill>
              <a:highlight>
                <a:srgbClr val="FFFFFF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50">
              <a:solidFill>
                <a:srgbClr val="000000"/>
              </a:solidFill>
              <a:highlight>
                <a:srgbClr val="FFFFFF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50">
                <a:solidFill>
                  <a:srgbClr val="000000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W</a:t>
            </a:r>
            <a:r>
              <a:rPr lang="en" sz="2150">
                <a:solidFill>
                  <a:srgbClr val="000000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e can calculate covariance and/or correlation and assemble them into a matrix.</a:t>
            </a:r>
            <a:endParaRPr sz="2150">
              <a:solidFill>
                <a:srgbClr val="000000"/>
              </a:solidFill>
              <a:highlight>
                <a:schemeClr val="lt1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50">
              <a:solidFill>
                <a:srgbClr val="000000"/>
              </a:solidFill>
              <a:highlight>
                <a:srgbClr val="FFFFFF"/>
              </a:highlight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47" name="Google Shape;247;p42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3"/>
          <p:cNvSpPr txBox="1"/>
          <p:nvPr>
            <p:ph type="ctrTitle"/>
          </p:nvPr>
        </p:nvSpPr>
        <p:spPr>
          <a:xfrm>
            <a:off x="311700" y="25990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700">
                <a:solidFill>
                  <a:srgbClr val="FF0000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Multivariate Graphical</a:t>
            </a:r>
            <a:r>
              <a:rPr b="1" lang="en" sz="47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 EDA</a:t>
            </a:r>
            <a:endParaRPr b="1" sz="4700">
              <a:solidFill>
                <a:srgbClr val="FF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5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454545"/>
                </a:solidFill>
                <a:highlight>
                  <a:srgbClr val="FFFFFF"/>
                </a:highlight>
              </a:rPr>
              <a:t> </a:t>
            </a:r>
            <a:r>
              <a:rPr lang="en" sz="1950"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We use barplot with each group representing one level of one of the variables and each bar within a group representing the levels of the other variable.</a:t>
            </a:r>
            <a:endParaRPr sz="1950">
              <a:highlight>
                <a:srgbClr val="FFFFFF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highlight>
                <a:srgbClr val="FFFFFF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We also use scatter plot which has one variable on the x-axis, one on the y-axis and a point for each case in your dataset. Typically, the explanatory variable goes on the X axis. </a:t>
            </a:r>
            <a:endParaRPr sz="2950">
              <a:solidFill>
                <a:srgbClr val="000000"/>
              </a:solidFill>
              <a:highlight>
                <a:srgbClr val="FFFFFF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150">
              <a:solidFill>
                <a:srgbClr val="000000"/>
              </a:solidFill>
              <a:highlight>
                <a:srgbClr val="FFFFFF"/>
              </a:highlight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53" name="Google Shape;253;p43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/>
        </p:nvSpPr>
        <p:spPr>
          <a:xfrm>
            <a:off x="1000300" y="4388000"/>
            <a:ext cx="7217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8" name="Google Shape;78;p17"/>
          <p:cNvSpPr txBox="1"/>
          <p:nvPr/>
        </p:nvSpPr>
        <p:spPr>
          <a:xfrm>
            <a:off x="963150" y="4785600"/>
            <a:ext cx="7217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602975" y="1569113"/>
            <a:ext cx="8728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●"/>
            </a:pPr>
            <a:r>
              <a:rPr b="1" lang="en" sz="1800">
                <a:latin typeface="Quicksand"/>
                <a:ea typeface="Quicksand"/>
                <a:cs typeface="Quicksand"/>
                <a:sym typeface="Quicksand"/>
              </a:rPr>
              <a:t>What is Data Pre-Processing ( DPP ) ?</a:t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●"/>
            </a:pPr>
            <a:r>
              <a:rPr b="1" lang="en" sz="1800">
                <a:latin typeface="Quicksand"/>
                <a:ea typeface="Quicksand"/>
                <a:cs typeface="Quicksand"/>
                <a:sym typeface="Quicksand"/>
              </a:rPr>
              <a:t>Why do we need it ?</a:t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●"/>
            </a:pPr>
            <a:r>
              <a:rPr b="1" lang="en" sz="1800">
                <a:latin typeface="Quicksand"/>
                <a:ea typeface="Quicksand"/>
                <a:cs typeface="Quicksand"/>
                <a:sym typeface="Quicksand"/>
              </a:rPr>
              <a:t>Major Steps in DPP</a:t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●"/>
            </a:pPr>
            <a:r>
              <a:rPr b="1" lang="en" sz="1800">
                <a:latin typeface="Quicksand"/>
                <a:ea typeface="Quicksand"/>
                <a:cs typeface="Quicksand"/>
                <a:sym typeface="Quicksand"/>
              </a:rPr>
              <a:t>What is Exploratory Data Analysis ( EDA ) ?</a:t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●"/>
            </a:pPr>
            <a:r>
              <a:rPr b="1" lang="en" sz="1800">
                <a:latin typeface="Quicksand"/>
                <a:ea typeface="Quicksand"/>
                <a:cs typeface="Quicksand"/>
                <a:sym typeface="Quicksand"/>
              </a:rPr>
              <a:t>Why do we need it ?</a:t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●"/>
            </a:pPr>
            <a:r>
              <a:rPr b="1" lang="en" sz="1800">
                <a:latin typeface="Quicksand"/>
                <a:ea typeface="Quicksand"/>
                <a:cs typeface="Quicksand"/>
                <a:sym typeface="Quicksand"/>
              </a:rPr>
              <a:t>What are the types of EDA ? </a:t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●"/>
            </a:pPr>
            <a:r>
              <a:rPr b="1" lang="en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 few EDA Approaches </a:t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●"/>
            </a:pPr>
            <a:r>
              <a:rPr b="1" lang="en" sz="1800">
                <a:latin typeface="Quicksand"/>
                <a:ea typeface="Quicksand"/>
                <a:cs typeface="Quicksand"/>
                <a:sym typeface="Quicksand"/>
              </a:rPr>
              <a:t>Major steps in EDA</a:t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602975" y="556875"/>
            <a:ext cx="57537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9BBD5"/>
                </a:solidFill>
                <a:latin typeface="Quicksand"/>
                <a:ea typeface="Quicksand"/>
                <a:cs typeface="Quicksand"/>
                <a:sym typeface="Quicksand"/>
              </a:rPr>
              <a:t>Agenda</a:t>
            </a:r>
            <a:r>
              <a:rPr lang="en" sz="4000">
                <a:solidFill>
                  <a:srgbClr val="19BBD5"/>
                </a:solidFill>
                <a:latin typeface="Quicksand"/>
                <a:ea typeface="Quicksand"/>
                <a:cs typeface="Quicksand"/>
                <a:sym typeface="Quicksand"/>
              </a:rPr>
              <a:t> ( 31-5-2020 )</a:t>
            </a:r>
            <a:endParaRPr sz="4000">
              <a:solidFill>
                <a:srgbClr val="19BBD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1" name="Google Shape;81;p17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4"/>
          <p:cNvSpPr txBox="1"/>
          <p:nvPr>
            <p:ph type="ctrTitle"/>
          </p:nvPr>
        </p:nvSpPr>
        <p:spPr>
          <a:xfrm>
            <a:off x="384000" y="112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A few EDA Approaches</a:t>
            </a:r>
            <a:endParaRPr sz="2600">
              <a:highlight>
                <a:srgbClr val="FFFFFF"/>
              </a:highlight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59" name="Google Shape;259;p44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5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65" name="Google Shape;265;p45"/>
          <p:cNvSpPr txBox="1"/>
          <p:nvPr/>
        </p:nvSpPr>
        <p:spPr>
          <a:xfrm>
            <a:off x="397875" y="690000"/>
            <a:ext cx="8468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Quicksand"/>
              <a:buChar char="●"/>
            </a:pPr>
            <a:r>
              <a:rPr lang="en" sz="1750">
                <a:solidFill>
                  <a:schemeClr val="dk1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Clustering and dimension reduction techniques, which help you to create graphical displays of high-dimensional data containing many variables;</a:t>
            </a:r>
            <a:endParaRPr sz="1750">
              <a:solidFill>
                <a:schemeClr val="dk1"/>
              </a:solidFill>
              <a:highlight>
                <a:srgbClr val="FFFFFF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Quicksand"/>
              <a:buChar char="●"/>
            </a:pPr>
            <a:r>
              <a:rPr lang="en" sz="1750">
                <a:solidFill>
                  <a:schemeClr val="dk1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Univariate visualization of each field in the raw dataset, with summary statistics;</a:t>
            </a:r>
            <a:endParaRPr sz="1750">
              <a:solidFill>
                <a:schemeClr val="dk1"/>
              </a:solidFill>
              <a:highlight>
                <a:srgbClr val="FFFFFF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Quicksand"/>
              <a:buChar char="●"/>
            </a:pPr>
            <a:r>
              <a:rPr lang="en" sz="1750">
                <a:solidFill>
                  <a:schemeClr val="dk1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Bivariate visualizations and summary statistics that allow you to assess the relationship between each variable in the dataset and the target variable you’re looking at;</a:t>
            </a:r>
            <a:endParaRPr sz="1750">
              <a:solidFill>
                <a:schemeClr val="dk1"/>
              </a:solidFill>
              <a:highlight>
                <a:srgbClr val="FFFFFF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Quicksand"/>
              <a:buChar char="●"/>
            </a:pPr>
            <a:r>
              <a:rPr lang="en" sz="1750">
                <a:solidFill>
                  <a:schemeClr val="dk1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Multivariate visualizations, for mapping and understanding interactions between different fields in the data;</a:t>
            </a:r>
            <a:endParaRPr sz="1750">
              <a:solidFill>
                <a:schemeClr val="dk1"/>
              </a:solidFill>
              <a:highlight>
                <a:srgbClr val="FFFFFF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Quicksand"/>
              <a:buChar char="●"/>
            </a:pPr>
            <a:r>
              <a:rPr lang="en" sz="1750">
                <a:solidFill>
                  <a:schemeClr val="dk1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K-Means Clustering (creating “centres” for each cluster, based on the nearest mean);</a:t>
            </a:r>
            <a:endParaRPr sz="1750">
              <a:solidFill>
                <a:schemeClr val="dk1"/>
              </a:solidFill>
              <a:highlight>
                <a:srgbClr val="FFFFFF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Quicksand"/>
              <a:buChar char="●"/>
            </a:pPr>
            <a:r>
              <a:rPr lang="en" sz="1750">
                <a:solidFill>
                  <a:schemeClr val="dk1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Predictive models, e.g. linear regression.</a:t>
            </a:r>
            <a:endParaRPr sz="1750">
              <a:solidFill>
                <a:schemeClr val="dk1"/>
              </a:solidFill>
              <a:highlight>
                <a:srgbClr val="FFFFFF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000FF"/>
              </a:solidFill>
              <a:highlight>
                <a:schemeClr val="lt1"/>
              </a:highlight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71" name="Google Shape;271;p46"/>
          <p:cNvSpPr txBox="1"/>
          <p:nvPr/>
        </p:nvSpPr>
        <p:spPr>
          <a:xfrm>
            <a:off x="724100" y="413000"/>
            <a:ext cx="78063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Major </a:t>
            </a:r>
            <a:r>
              <a:rPr b="1" lang="en" sz="4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Steps to be followed </a:t>
            </a:r>
            <a:endParaRPr sz="4800">
              <a:solidFill>
                <a:srgbClr val="FF0000"/>
              </a:solidFill>
            </a:endParaRPr>
          </a:p>
        </p:txBody>
      </p:sp>
      <p:pic>
        <p:nvPicPr>
          <p:cNvPr id="272" name="Google Shape;27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399985">
            <a:off x="3287345" y="2305779"/>
            <a:ext cx="2679810" cy="2554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7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78" name="Google Shape;278;p47"/>
          <p:cNvSpPr txBox="1"/>
          <p:nvPr/>
        </p:nvSpPr>
        <p:spPr>
          <a:xfrm>
            <a:off x="171600" y="430275"/>
            <a:ext cx="8800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Import the Libraries</a:t>
            </a:r>
            <a:endParaRPr sz="3600">
              <a:solidFill>
                <a:srgbClr val="FF0000"/>
              </a:solidFill>
            </a:endParaRPr>
          </a:p>
        </p:txBody>
      </p:sp>
      <p:pic>
        <p:nvPicPr>
          <p:cNvPr id="279" name="Google Shape;279;p47"/>
          <p:cNvPicPr preferRelativeResize="0"/>
          <p:nvPr/>
        </p:nvPicPr>
        <p:blipFill rotWithShape="1">
          <a:blip r:embed="rId3">
            <a:alphaModFix/>
          </a:blip>
          <a:srcRect b="27807" l="25735" r="38261" t="49413"/>
          <a:stretch/>
        </p:blipFill>
        <p:spPr>
          <a:xfrm>
            <a:off x="1270388" y="1590077"/>
            <a:ext cx="6603224" cy="234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8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85" name="Google Shape;285;p48"/>
          <p:cNvSpPr txBox="1"/>
          <p:nvPr/>
        </p:nvSpPr>
        <p:spPr>
          <a:xfrm>
            <a:off x="171600" y="275675"/>
            <a:ext cx="8800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Check the type of Data</a:t>
            </a:r>
            <a:endParaRPr sz="3600">
              <a:solidFill>
                <a:srgbClr val="FF0000"/>
              </a:solidFill>
            </a:endParaRPr>
          </a:p>
        </p:txBody>
      </p:sp>
      <p:pic>
        <p:nvPicPr>
          <p:cNvPr id="286" name="Google Shape;286;p48"/>
          <p:cNvPicPr preferRelativeResize="0"/>
          <p:nvPr/>
        </p:nvPicPr>
        <p:blipFill rotWithShape="1">
          <a:blip r:embed="rId3">
            <a:alphaModFix/>
          </a:blip>
          <a:srcRect b="12738" l="22793" r="43226" t="39800"/>
          <a:stretch/>
        </p:blipFill>
        <p:spPr>
          <a:xfrm>
            <a:off x="1999600" y="1144300"/>
            <a:ext cx="4834499" cy="379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9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92" name="Google Shape;292;p49"/>
          <p:cNvSpPr txBox="1"/>
          <p:nvPr/>
        </p:nvSpPr>
        <p:spPr>
          <a:xfrm>
            <a:off x="171600" y="275675"/>
            <a:ext cx="8800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Dropping Irrelevant Columns</a:t>
            </a:r>
            <a:endParaRPr sz="3600">
              <a:solidFill>
                <a:srgbClr val="FF0000"/>
              </a:solidFill>
            </a:endParaRPr>
          </a:p>
        </p:txBody>
      </p:sp>
      <p:pic>
        <p:nvPicPr>
          <p:cNvPr id="293" name="Google Shape;293;p49"/>
          <p:cNvPicPr preferRelativeResize="0"/>
          <p:nvPr/>
        </p:nvPicPr>
        <p:blipFill rotWithShape="1">
          <a:blip r:embed="rId3">
            <a:alphaModFix/>
          </a:blip>
          <a:srcRect b="14636" l="24152" r="23513" t="35102"/>
          <a:stretch/>
        </p:blipFill>
        <p:spPr>
          <a:xfrm>
            <a:off x="1470925" y="1242776"/>
            <a:ext cx="6202149" cy="334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0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99" name="Google Shape;299;p50"/>
          <p:cNvSpPr txBox="1"/>
          <p:nvPr/>
        </p:nvSpPr>
        <p:spPr>
          <a:xfrm>
            <a:off x="171600" y="275675"/>
            <a:ext cx="8800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Renaming the Columns</a:t>
            </a:r>
            <a:endParaRPr sz="3600">
              <a:solidFill>
                <a:srgbClr val="FF0000"/>
              </a:solidFill>
            </a:endParaRPr>
          </a:p>
        </p:txBody>
      </p:sp>
      <p:pic>
        <p:nvPicPr>
          <p:cNvPr id="300" name="Google Shape;300;p50"/>
          <p:cNvPicPr preferRelativeResize="0"/>
          <p:nvPr/>
        </p:nvPicPr>
        <p:blipFill rotWithShape="1">
          <a:blip r:embed="rId3">
            <a:alphaModFix/>
          </a:blip>
          <a:srcRect b="5076" l="25740" r="26101" t="42537"/>
          <a:stretch/>
        </p:blipFill>
        <p:spPr>
          <a:xfrm>
            <a:off x="1963425" y="1264774"/>
            <a:ext cx="5081626" cy="31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1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06" name="Google Shape;306;p51"/>
          <p:cNvSpPr txBox="1"/>
          <p:nvPr/>
        </p:nvSpPr>
        <p:spPr>
          <a:xfrm>
            <a:off x="171600" y="275675"/>
            <a:ext cx="8800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Removing the Duplicates</a:t>
            </a:r>
            <a:endParaRPr sz="3600">
              <a:solidFill>
                <a:srgbClr val="FF0000"/>
              </a:solidFill>
            </a:endParaRPr>
          </a:p>
        </p:txBody>
      </p:sp>
      <p:pic>
        <p:nvPicPr>
          <p:cNvPr id="307" name="Google Shape;307;p51"/>
          <p:cNvPicPr preferRelativeResize="0"/>
          <p:nvPr/>
        </p:nvPicPr>
        <p:blipFill rotWithShape="1">
          <a:blip r:embed="rId3">
            <a:alphaModFix/>
          </a:blip>
          <a:srcRect b="23482" l="25341" r="30479" t="33688"/>
          <a:stretch/>
        </p:blipFill>
        <p:spPr>
          <a:xfrm>
            <a:off x="1705113" y="1336099"/>
            <a:ext cx="5637376" cy="307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2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13" name="Google Shape;313;p52"/>
          <p:cNvSpPr txBox="1"/>
          <p:nvPr/>
        </p:nvSpPr>
        <p:spPr>
          <a:xfrm>
            <a:off x="171600" y="275675"/>
            <a:ext cx="8800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Detecting the Outliers</a:t>
            </a:r>
            <a:endParaRPr sz="3600">
              <a:solidFill>
                <a:srgbClr val="FF0000"/>
              </a:solidFill>
            </a:endParaRPr>
          </a:p>
        </p:txBody>
      </p:sp>
      <p:pic>
        <p:nvPicPr>
          <p:cNvPr id="314" name="Google Shape;314;p52"/>
          <p:cNvPicPr preferRelativeResize="0"/>
          <p:nvPr/>
        </p:nvPicPr>
        <p:blipFill rotWithShape="1">
          <a:blip r:embed="rId3">
            <a:alphaModFix/>
          </a:blip>
          <a:srcRect b="29499" l="24544" r="32470" t="19178"/>
          <a:stretch/>
        </p:blipFill>
        <p:spPr>
          <a:xfrm>
            <a:off x="1894075" y="1089793"/>
            <a:ext cx="5500349" cy="3692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3"/>
          <p:cNvSpPr txBox="1"/>
          <p:nvPr/>
        </p:nvSpPr>
        <p:spPr>
          <a:xfrm>
            <a:off x="171600" y="94975"/>
            <a:ext cx="8800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Plotting different features</a:t>
            </a:r>
            <a:endParaRPr sz="3600">
              <a:solidFill>
                <a:srgbClr val="FF0000"/>
              </a:solidFill>
            </a:endParaRPr>
          </a:p>
        </p:txBody>
      </p:sp>
      <p:pic>
        <p:nvPicPr>
          <p:cNvPr id="320" name="Google Shape;320;p53"/>
          <p:cNvPicPr preferRelativeResize="0"/>
          <p:nvPr/>
        </p:nvPicPr>
        <p:blipFill rotWithShape="1">
          <a:blip r:embed="rId3">
            <a:alphaModFix/>
          </a:blip>
          <a:srcRect b="9970" l="23951" r="23510" t="17413"/>
          <a:stretch/>
        </p:blipFill>
        <p:spPr>
          <a:xfrm>
            <a:off x="1928314" y="901875"/>
            <a:ext cx="5287376" cy="4109124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53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 rotWithShape="1">
          <a:blip r:embed="rId3">
            <a:alphaModFix/>
          </a:blip>
          <a:srcRect b="-3429" l="2470" r="-2469" t="3429"/>
          <a:stretch/>
        </p:blipFill>
        <p:spPr>
          <a:xfrm>
            <a:off x="152400" y="152400"/>
            <a:ext cx="9069524" cy="603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4"/>
          <p:cNvSpPr txBox="1"/>
          <p:nvPr/>
        </p:nvSpPr>
        <p:spPr>
          <a:xfrm>
            <a:off x="171600" y="94975"/>
            <a:ext cx="8800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Heatmaps</a:t>
            </a:r>
            <a:endParaRPr sz="3600"/>
          </a:p>
        </p:txBody>
      </p:sp>
      <p:sp>
        <p:nvSpPr>
          <p:cNvPr id="327" name="Google Shape;327;p54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328" name="Google Shape;328;p54"/>
          <p:cNvPicPr preferRelativeResize="0"/>
          <p:nvPr/>
        </p:nvPicPr>
        <p:blipFill rotWithShape="1">
          <a:blip r:embed="rId3">
            <a:alphaModFix/>
          </a:blip>
          <a:srcRect b="6164" l="25950" r="21517" t="17540"/>
          <a:stretch/>
        </p:blipFill>
        <p:spPr>
          <a:xfrm>
            <a:off x="2019150" y="934525"/>
            <a:ext cx="4962825" cy="405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5"/>
          <p:cNvSpPr txBox="1"/>
          <p:nvPr/>
        </p:nvSpPr>
        <p:spPr>
          <a:xfrm>
            <a:off x="171600" y="94975"/>
            <a:ext cx="8800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Correlation Matrix</a:t>
            </a:r>
            <a:r>
              <a:rPr b="1" lang="en" sz="36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b="1" lang="en" sz="3600">
                <a:latin typeface="Quicksand"/>
                <a:ea typeface="Quicksand"/>
                <a:cs typeface="Quicksand"/>
                <a:sym typeface="Quicksand"/>
              </a:rPr>
              <a:t>etc.</a:t>
            </a:r>
            <a:endParaRPr sz="3600"/>
          </a:p>
        </p:txBody>
      </p:sp>
      <p:sp>
        <p:nvSpPr>
          <p:cNvPr id="334" name="Google Shape;334;p55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335" name="Google Shape;335;p55"/>
          <p:cNvPicPr preferRelativeResize="0"/>
          <p:nvPr/>
        </p:nvPicPr>
        <p:blipFill rotWithShape="1">
          <a:blip r:embed="rId3">
            <a:alphaModFix/>
          </a:blip>
          <a:srcRect b="11882" l="25762" r="22651" t="23253"/>
          <a:stretch/>
        </p:blipFill>
        <p:spPr>
          <a:xfrm>
            <a:off x="1891175" y="955675"/>
            <a:ext cx="5480774" cy="387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6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341" name="Google Shape;34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563" y="206088"/>
            <a:ext cx="5278875" cy="473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7"/>
          <p:cNvSpPr txBox="1"/>
          <p:nvPr/>
        </p:nvSpPr>
        <p:spPr>
          <a:xfrm>
            <a:off x="1000300" y="4388000"/>
            <a:ext cx="7217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47" name="Google Shape;347;p57"/>
          <p:cNvSpPr txBox="1"/>
          <p:nvPr/>
        </p:nvSpPr>
        <p:spPr>
          <a:xfrm>
            <a:off x="963150" y="4785600"/>
            <a:ext cx="7217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48" name="Google Shape;348;p57"/>
          <p:cNvSpPr txBox="1"/>
          <p:nvPr/>
        </p:nvSpPr>
        <p:spPr>
          <a:xfrm>
            <a:off x="141550" y="705300"/>
            <a:ext cx="8935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BBD5"/>
                </a:solidFill>
                <a:latin typeface="Quicksand"/>
                <a:ea typeface="Quicksand"/>
                <a:cs typeface="Quicksand"/>
                <a:sym typeface="Quicksand"/>
              </a:rPr>
              <a:t>Let me answer your Questions now.</a:t>
            </a:r>
            <a:endParaRPr b="1" sz="3000">
              <a:solidFill>
                <a:srgbClr val="19BBD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19BBD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BBD5"/>
                </a:solidFill>
                <a:latin typeface="Quicksand"/>
                <a:ea typeface="Quicksand"/>
                <a:cs typeface="Quicksand"/>
                <a:sym typeface="Quicksand"/>
              </a:rPr>
              <a:t>Finally, it’s your time to speak.</a:t>
            </a:r>
            <a:endParaRPr b="1" sz="3000">
              <a:solidFill>
                <a:srgbClr val="19BBD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349" name="Google Shape;34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400" y="2058250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7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8"/>
          <p:cNvSpPr txBox="1"/>
          <p:nvPr/>
        </p:nvSpPr>
        <p:spPr>
          <a:xfrm>
            <a:off x="1000300" y="4388000"/>
            <a:ext cx="7217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56" name="Google Shape;356;p58"/>
          <p:cNvSpPr txBox="1"/>
          <p:nvPr/>
        </p:nvSpPr>
        <p:spPr>
          <a:xfrm>
            <a:off x="963150" y="4785600"/>
            <a:ext cx="7217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57" name="Google Shape;357;p58"/>
          <p:cNvSpPr txBox="1"/>
          <p:nvPr/>
        </p:nvSpPr>
        <p:spPr>
          <a:xfrm>
            <a:off x="0" y="57450"/>
            <a:ext cx="9144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19BBD5"/>
                </a:solidFill>
                <a:latin typeface="Quicksand"/>
                <a:ea typeface="Quicksand"/>
                <a:cs typeface="Quicksand"/>
                <a:sym typeface="Quicksand"/>
              </a:rPr>
              <a:t>Danke Scheon</a:t>
            </a:r>
            <a:endParaRPr b="1" sz="4800">
              <a:solidFill>
                <a:srgbClr val="19BBD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19BBD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Quicksand"/>
                <a:ea typeface="Quicksand"/>
                <a:cs typeface="Quicksand"/>
                <a:sym typeface="Quicksand"/>
              </a:rPr>
              <a:t>Questions ? Any Feedbacks ? Did you like the talk? </a:t>
            </a:r>
            <a:endParaRPr b="1"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Quicksand"/>
                <a:ea typeface="Quicksand"/>
                <a:cs typeface="Quicksand"/>
                <a:sym typeface="Quicksand"/>
              </a:rPr>
              <a:t>Tell me about it.</a:t>
            </a:r>
            <a:endParaRPr b="1"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Quicksand"/>
                <a:ea typeface="Quicksand"/>
                <a:cs typeface="Quicksand"/>
                <a:sym typeface="Quicksand"/>
              </a:rPr>
              <a:t>If you think I can help you, </a:t>
            </a:r>
            <a:endParaRPr b="1"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Quicksand"/>
                <a:ea typeface="Quicksand"/>
                <a:cs typeface="Quicksand"/>
                <a:sym typeface="Quicksand"/>
              </a:rPr>
              <a:t>connect with me via</a:t>
            </a:r>
            <a:endParaRPr b="1"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 u="sng">
                <a:latin typeface="Quicksand"/>
                <a:ea typeface="Quicksand"/>
                <a:cs typeface="Quicksand"/>
                <a:sym typeface="Quicksand"/>
              </a:rPr>
              <a:t>Email</a:t>
            </a: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 : ayonroy2000@outlook.com </a:t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 u="sng">
                <a:latin typeface="Quicksand"/>
                <a:ea typeface="Quicksand"/>
                <a:cs typeface="Quicksand"/>
                <a:sym typeface="Quicksand"/>
              </a:rPr>
              <a:t>LinkedIn / Github / Telegram Username</a:t>
            </a: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 : @ayonroy2000</a:t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 u="sng">
                <a:latin typeface="Quicksand"/>
                <a:ea typeface="Quicksand"/>
                <a:cs typeface="Quicksand"/>
                <a:sym typeface="Quicksand"/>
              </a:rPr>
              <a:t>Website</a:t>
            </a:r>
            <a:r>
              <a:rPr b="1" lang="en" sz="1800">
                <a:latin typeface="Quicksand"/>
                <a:ea typeface="Quicksand"/>
                <a:cs typeface="Quicksand"/>
                <a:sym typeface="Quicksand"/>
              </a:rPr>
              <a:t> : </a:t>
            </a:r>
            <a:r>
              <a:rPr lang="en" sz="1800" u="sng">
                <a:latin typeface="Quicksand"/>
                <a:ea typeface="Quicksand"/>
                <a:cs typeface="Quicksand"/>
                <a:sym typeface="Quicksand"/>
                <a:hlinkClick r:id="rId3"/>
              </a:rPr>
              <a:t>https://ayonroy.ml/</a:t>
            </a:r>
            <a:endParaRPr sz="16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9BBD5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b="1" sz="2400">
              <a:solidFill>
                <a:srgbClr val="19BBD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825" y="984488"/>
            <a:ext cx="5984425" cy="302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60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0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ctrTitle"/>
          </p:nvPr>
        </p:nvSpPr>
        <p:spPr>
          <a:xfrm>
            <a:off x="713575" y="2939625"/>
            <a:ext cx="7880100" cy="9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00"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It is a technique that transforms raw data into an understandable format. </a:t>
            </a:r>
            <a:endParaRPr sz="65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4" name="Google Shape;104;p21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5" name="Google Shape;105;p21"/>
          <p:cNvSpPr txBox="1"/>
          <p:nvPr/>
        </p:nvSpPr>
        <p:spPr>
          <a:xfrm>
            <a:off x="678625" y="673625"/>
            <a:ext cx="7950000" cy="18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What is  </a:t>
            </a:r>
            <a:endParaRPr b="1" sz="48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Data Pre-Processing </a:t>
            </a:r>
            <a:r>
              <a:rPr b="1" lang="en" sz="4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?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ctrTitle"/>
          </p:nvPr>
        </p:nvSpPr>
        <p:spPr>
          <a:xfrm>
            <a:off x="311700" y="20761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Why do we need it</a:t>
            </a:r>
            <a:r>
              <a:rPr b="1" lang="en">
                <a:latin typeface="Quicksand"/>
                <a:ea typeface="Quicksand"/>
                <a:cs typeface="Quicksand"/>
                <a:sym typeface="Quicksand"/>
              </a:rPr>
              <a:t> ?</a:t>
            </a:r>
            <a:endParaRPr b="1" sz="29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Raw data ( Real world data ) is always messy and that data cannot be sent through a model. That would cause certain errors. </a:t>
            </a:r>
            <a:endParaRPr sz="2600">
              <a:highlight>
                <a:schemeClr val="lt1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So we need to preprocess data before sending through further analysis.</a:t>
            </a:r>
            <a:endParaRPr sz="2600">
              <a:highlight>
                <a:srgbClr val="FFFFFF"/>
              </a:highlight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1" name="Google Shape;111;p22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100" y="653125"/>
            <a:ext cx="8427800" cy="360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3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